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0" r:id="rId6"/>
    <p:sldId id="263" r:id="rId7"/>
    <p:sldId id="265" r:id="rId8"/>
    <p:sldId id="271" r:id="rId9"/>
    <p:sldId id="267" r:id="rId10"/>
    <p:sldId id="272" r:id="rId11"/>
    <p:sldId id="269" r:id="rId12"/>
    <p:sldId id="266" r:id="rId13"/>
    <p:sldId id="259" r:id="rId14"/>
    <p:sldId id="273" r:id="rId15"/>
    <p:sldId id="268" r:id="rId16"/>
    <p:sldId id="261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9900"/>
    <a:srgbClr val="FF0066"/>
    <a:srgbClr val="FF33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7AA3A-4FB7-466F-837C-DD6BE11C5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73A01-45CE-493E-A1E0-F90D9F43D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AE5B-9933-496D-ADA2-213889463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8DA1C5-8D65-4CA2-A969-63FC114CF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136467-33A1-4BCC-9881-F974C43E2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23C-D0F4-428B-8325-231A60B14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D0D8C-5CC4-4BEA-8F5F-308804E2B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75607-1B2C-4820-8499-10DF46BB2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18676-3D18-4DD2-86E4-C1E72B3BD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9845-43A4-4D91-86B2-40D4DE78F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9B46A-7818-4E8E-ADA1-98DF94E3C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AA4FA-F233-4247-B152-920BABDEB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12DE2-07D2-4830-9724-BFDD2BE27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DE0F7-54B9-4AA7-9880-3014B16EC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English for Today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Dakhil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Class 9</a:t>
            </a:r>
          </a:p>
          <a:p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2 lesson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may elicit SS’ idea on table manners, food habit etc.</a:t>
            </a: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Toby Family Dining 1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2000" y="2390775"/>
            <a:ext cx="3581400" cy="2638425"/>
          </a:xfrm>
          <a:noFill/>
          <a:ln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029200" y="2390775"/>
            <a:ext cx="3505200" cy="2590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solidFill>
                  <a:schemeClr val="bg1"/>
                </a:solidFill>
              </a:rPr>
              <a:t>Visualize a picture that describes</a:t>
            </a:r>
          </a:p>
          <a:p>
            <a:r>
              <a:rPr lang="en-US" sz="1600" b="1">
                <a:solidFill>
                  <a:schemeClr val="bg1"/>
                </a:solidFill>
              </a:rPr>
              <a:t>our family dining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bean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29200" y="3805238"/>
            <a:ext cx="3390900" cy="2543175"/>
          </a:xfrm>
          <a:noFill/>
          <a:ln/>
        </p:spPr>
      </p:pic>
      <p:pic>
        <p:nvPicPr>
          <p:cNvPr id="22535" name="Picture 7" descr="fresh-bhind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" y="1062038"/>
            <a:ext cx="3556000" cy="2547937"/>
          </a:xfrm>
          <a:prstGeom prst="rect">
            <a:avLst/>
          </a:prstGeom>
          <a:noFill/>
        </p:spPr>
      </p:pic>
      <p:pic>
        <p:nvPicPr>
          <p:cNvPr id="22536" name="Picture 8" descr="fresh_and_frozen_carrot_vegetabl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91100" y="1138238"/>
            <a:ext cx="3352800" cy="2378075"/>
          </a:xfrm>
          <a:prstGeom prst="rect">
            <a:avLst/>
          </a:prstGeom>
          <a:noFill/>
        </p:spPr>
      </p:pic>
      <p:pic>
        <p:nvPicPr>
          <p:cNvPr id="22537" name="Picture 9" descr="koch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495800"/>
            <a:ext cx="2514600" cy="167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App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012825"/>
            <a:ext cx="2438400" cy="1828800"/>
          </a:xfrm>
          <a:noFill/>
          <a:ln/>
        </p:spPr>
      </p:pic>
      <p:pic>
        <p:nvPicPr>
          <p:cNvPr id="9226" name="Picture 10" descr="grape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43600" y="990600"/>
            <a:ext cx="2743200" cy="1827213"/>
          </a:xfrm>
          <a:noFill/>
          <a:ln/>
        </p:spPr>
      </p:pic>
      <p:pic>
        <p:nvPicPr>
          <p:cNvPr id="9227" name="Picture 11" descr="gua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14400" y="3581400"/>
            <a:ext cx="1670050" cy="2187575"/>
          </a:xfrm>
          <a:noFill/>
          <a:ln/>
        </p:spPr>
      </p:pic>
      <p:pic>
        <p:nvPicPr>
          <p:cNvPr id="9228" name="Picture 12" descr="mang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324600" y="3962400"/>
            <a:ext cx="2159000" cy="1754188"/>
          </a:xfrm>
          <a:noFill/>
          <a:ln/>
        </p:spPr>
      </p:pic>
      <p:pic>
        <p:nvPicPr>
          <p:cNvPr id="9229" name="Picture 13" descr="amloki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200" y="1089025"/>
            <a:ext cx="2362200" cy="1771650"/>
          </a:xfrm>
          <a:prstGeom prst="rect">
            <a:avLst/>
          </a:prstGeom>
          <a:noFill/>
        </p:spPr>
      </p:pic>
      <p:pic>
        <p:nvPicPr>
          <p:cNvPr id="9230" name="Picture 14" descr="jackfruit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2800" y="4038600"/>
            <a:ext cx="19812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on the use of prepositions</a:t>
            </a:r>
            <a:endParaRPr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63" name="Group 15"/>
          <p:cNvGrpSpPr>
            <a:grpSpLocks/>
          </p:cNvGrpSpPr>
          <p:nvPr/>
        </p:nvGrpSpPr>
        <p:grpSpPr bwMode="auto">
          <a:xfrm>
            <a:off x="1371600" y="914400"/>
            <a:ext cx="6616700" cy="4402138"/>
            <a:chOff x="845" y="590"/>
            <a:chExt cx="4168" cy="2773"/>
          </a:xfrm>
        </p:grpSpPr>
        <p:pic>
          <p:nvPicPr>
            <p:cNvPr id="27653" name="Picture 5" descr="prepositions_movement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45" y="590"/>
              <a:ext cx="2050" cy="276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933" y="1646"/>
              <a:ext cx="898" cy="2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1959" y="1646"/>
              <a:ext cx="898" cy="2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960" y="3055"/>
              <a:ext cx="898" cy="2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57" name="Picture 9" descr="prepositions_movement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55" y="590"/>
              <a:ext cx="2058" cy="2773"/>
            </a:xfrm>
            <a:prstGeom prst="rect">
              <a:avLst/>
            </a:prstGeom>
            <a:noFill/>
          </p:spPr>
        </p:pic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072" y="3072"/>
              <a:ext cx="898" cy="2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4080" y="1646"/>
              <a:ext cx="898" cy="2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3055" y="1646"/>
              <a:ext cx="898" cy="2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048000" y="3200400"/>
            <a:ext cx="156686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See and say what the children are doing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76 -0.11574 C -0.25452 -0.11574 -0.31927 -0.11597 -0.3382 -0.17616 C -0.35712 -0.23634 -0.35104 -0.39375 -0.30295 -0.47616 C -0.25486 -0.55903 -0.15399 -0.68032 -0.05 -0.67222 C 0.05399 -0.66412 0.31232 -0.53935 0.32066 -0.42732 C 0.32899 -0.31551 0.05347 -0.07107 1.94444E-6 3.7037E-7 " pathEditMode="fixed" rAng="0" ptsTypes="aaaaaA">
                                      <p:cBhvr>
                                        <p:cTn id="11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travelodge-london-city-road-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990600"/>
            <a:ext cx="6705600" cy="4884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adFace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00600" y="4343400"/>
            <a:ext cx="2065338" cy="1958975"/>
          </a:xfrm>
          <a:noFill/>
          <a:ln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76400" y="1066800"/>
            <a:ext cx="5715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a guest comes to your house to stay how do you </a:t>
            </a:r>
            <a:r>
              <a:rPr lang="en-US" sz="2400"/>
              <a:t>feel</a:t>
            </a:r>
            <a:r>
              <a:rPr lang="en-US"/>
              <a:t>?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2667000" y="2057400"/>
            <a:ext cx="1371600" cy="1371600"/>
          </a:xfrm>
          <a:prstGeom prst="smileyFace">
            <a:avLst>
              <a:gd name="adj" fmla="val 4653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85800" y="43434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But Sofia had a different experience………..</a:t>
            </a:r>
            <a:r>
              <a:rPr lang="en-US"/>
              <a:t> </a:t>
            </a:r>
          </a:p>
        </p:txBody>
      </p: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4953000" y="2057400"/>
            <a:ext cx="1371600" cy="1371600"/>
            <a:chOff x="3120" y="1296"/>
            <a:chExt cx="864" cy="864"/>
          </a:xfrm>
        </p:grpSpPr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3120" y="1296"/>
              <a:ext cx="864" cy="864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3360" y="1584"/>
              <a:ext cx="96" cy="48"/>
            </a:xfrm>
            <a:prstGeom prst="ellips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3696" y="1584"/>
              <a:ext cx="96" cy="48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AutoShape 12"/>
            <p:cNvSpPr>
              <a:spLocks noChangeArrowheads="1"/>
            </p:cNvSpPr>
            <p:nvPr/>
          </p:nvSpPr>
          <p:spPr bwMode="auto">
            <a:xfrm>
              <a:off x="3456" y="1920"/>
              <a:ext cx="240" cy="4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467600" y="1676400"/>
            <a:ext cx="1219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Happy</a:t>
            </a:r>
          </a:p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Sad</a:t>
            </a:r>
          </a:p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Angry</a:t>
            </a:r>
          </a:p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Shy</a:t>
            </a:r>
          </a:p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Gloomy</a:t>
            </a:r>
          </a:p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Excited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2" grpId="0" animBg="1"/>
      <p:bldP spid="31753" grpId="0"/>
      <p:bldP spid="317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467600" cy="11430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33CC"/>
                </a:solidFill>
              </a:rPr>
              <a:t>SS will be able to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505200"/>
          </a:xfrm>
        </p:spPr>
        <p:txBody>
          <a:bodyPr/>
          <a:lstStyle/>
          <a:p>
            <a:r>
              <a:rPr lang="en-US" sz="2800" dirty="0"/>
              <a:t>Talk about the picture</a:t>
            </a:r>
          </a:p>
          <a:p>
            <a:r>
              <a:rPr lang="en-US" sz="2800" dirty="0">
                <a:solidFill>
                  <a:srgbClr val="0033CC"/>
                </a:solidFill>
              </a:rPr>
              <a:t>Discuss with a partner about his/her feeling</a:t>
            </a:r>
          </a:p>
          <a:p>
            <a:r>
              <a:rPr lang="en-US" sz="2800" dirty="0"/>
              <a:t>Read a letter and make a list</a:t>
            </a:r>
          </a:p>
          <a:p>
            <a:r>
              <a:rPr lang="en-US" sz="2800" dirty="0">
                <a:solidFill>
                  <a:srgbClr val="0033CC"/>
                </a:solidFill>
              </a:rPr>
              <a:t>Write about the problems of sharing accommodation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153400" cy="1828800"/>
          </a:xfrm>
        </p:spPr>
        <p:txBody>
          <a:bodyPr/>
          <a:lstStyle/>
          <a:p>
            <a:pPr algn="l"/>
            <a:r>
              <a:rPr lang="en-US" sz="2400"/>
              <a:t>T will ask SS to write at least 5 action words or verb words that start with ‘s’</a:t>
            </a:r>
            <a:r>
              <a:rPr lang="en-US" sz="2800"/>
              <a:t>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24384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400">
                <a:solidFill>
                  <a:schemeClr val="tx2"/>
                </a:solidFill>
              </a:rPr>
              <a:t>T may invite 2/3 SS to the front and ask them to write words from their lists on the board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35052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400">
                <a:solidFill>
                  <a:schemeClr val="tx2"/>
                </a:solidFill>
              </a:rPr>
              <a:t>T will check the words with the whole class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9600" y="44196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400" dirty="0">
                <a:solidFill>
                  <a:srgbClr val="0033CC"/>
                </a:solidFill>
              </a:rPr>
              <a:t>T will give focus on the word </a:t>
            </a:r>
            <a:r>
              <a:rPr lang="en-US" sz="2400" dirty="0">
                <a:solidFill>
                  <a:srgbClr val="C00000"/>
                </a:solidFill>
              </a:rPr>
              <a:t>‘share’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3400" y="2286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400" b="1">
                <a:solidFill>
                  <a:srgbClr val="0033CC"/>
                </a:solidFill>
              </a:rPr>
              <a:t>Vocabulary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3" grpId="0"/>
      <p:bldP spid="7174" grpId="0"/>
      <p:bldP spid="7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kids-sharin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09800" y="1600200"/>
            <a:ext cx="4762500" cy="3181350"/>
          </a:xfrm>
          <a:noFill/>
          <a:ln/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286000" y="381000"/>
            <a:ext cx="2819400" cy="609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>
                <a:solidFill>
                  <a:srgbClr val="0033CC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0.05301 C 0.04618 0.0463 0.15086 0.03981 0.20312 0.04699 C 0.25538 0.05417 0.24288 0.10301 0.25468 0.09606 C 0.26649 0.08912 0.25399 0.0162 0.27378 0.00579 C 0.29357 -0.00463 0.35555 0.02454 0.37378 0.03333 C 0.39201 0.04213 0.38264 0.05486 0.38264 0.0588 C 0.38264 0.06273 0.38646 0.05694 0.37378 0.05694 C 0.36111 0.05694 0.3059 0.06968 0.30607 0.0588 C 0.30625 0.04792 0.3658 0.00486 0.37517 -0.00787 C 0.38455 -0.0206 0.36423 -0.01597 0.36198 -0.01759 " pathEditMode="relative" ptsTypes="aaaaaaaaaA">
                                      <p:cBhvr>
                                        <p:cTn id="1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0060-0808-2816-2725_Kids_Sharing_an_Umbrella_at_a_Bus_Stop_Clip_Art_clipart_image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0"/>
            <a:ext cx="4191000" cy="3173413"/>
          </a:xfrm>
          <a:noFill/>
          <a:ln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19200" y="5791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What do you think about the pictures?</a:t>
            </a:r>
          </a:p>
        </p:txBody>
      </p:sp>
      <p:pic>
        <p:nvPicPr>
          <p:cNvPr id="11272" name="Picture 8" descr="0511-0906-2212-2329_Black_and_White_Cartoon_of_a_Girl_Sharing_Her_Seat_on_the_Bus_clipart_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2743200"/>
            <a:ext cx="28956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DSC01090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0" y="762000"/>
            <a:ext cx="6096000" cy="4572000"/>
          </a:xfrm>
          <a:noFill/>
          <a:ln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600200" y="55626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What are the two foreigners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hildren_holding_hands_around_the_worl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724296"/>
            <a:ext cx="4876800" cy="4524104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371600" y="685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make the world peaceful?</a:t>
            </a:r>
            <a:endParaRPr lang="en-US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 smtClean="0"/>
              <a:t>T will ask SS to talk about some pictures in pairs.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572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may help SS  by providing vocabulary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dining are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295400"/>
            <a:ext cx="6324600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208</Words>
  <Application>Microsoft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Package</vt:lpstr>
      <vt:lpstr>English for Today</vt:lpstr>
      <vt:lpstr>SS will be able to</vt:lpstr>
      <vt:lpstr>T will ask SS to write at least 5 action words or verb words that start with ‘s’ </vt:lpstr>
      <vt:lpstr>Slide 4</vt:lpstr>
      <vt:lpstr>Slide 5</vt:lpstr>
      <vt:lpstr>Slide 6</vt:lpstr>
      <vt:lpstr>Slide 7</vt:lpstr>
      <vt:lpstr>T will ask SS to talk about some pictures in pairs.</vt:lpstr>
      <vt:lpstr>Slide 9</vt:lpstr>
      <vt:lpstr>T may elicit SS’ idea on table manners, food habit etc.</vt:lpstr>
      <vt:lpstr>Slide 11</vt:lpstr>
      <vt:lpstr>Slide 12</vt:lpstr>
      <vt:lpstr>Slide 13</vt:lpstr>
      <vt:lpstr>Practice on the use of prepositions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SAYEED</dc:creator>
  <cp:lastModifiedBy>Rashed</cp:lastModifiedBy>
  <cp:revision>51</cp:revision>
  <cp:lastPrinted>1601-01-01T00:00:00Z</cp:lastPrinted>
  <dcterms:created xsi:type="dcterms:W3CDTF">2010-11-02T03:26:22Z</dcterms:created>
  <dcterms:modified xsi:type="dcterms:W3CDTF">2012-06-13T06:12:58Z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